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8" r:id="rId4"/>
    <p:sldId id="260" r:id="rId5"/>
    <p:sldId id="257" r:id="rId6"/>
    <p:sldId id="262" r:id="rId7"/>
    <p:sldId id="259" r:id="rId8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55965" y="535459"/>
            <a:ext cx="8596668" cy="1347531"/>
          </a:xfrm>
        </p:spPr>
        <p:txBody>
          <a:bodyPr>
            <a:normAutofit/>
          </a:bodyPr>
          <a:lstStyle/>
          <a:p>
            <a:r>
              <a:rPr lang="nl-NL" dirty="0" smtClean="0"/>
              <a:t>Evaluatie Brainstorm avonden </a:t>
            </a:r>
            <a:br>
              <a:rPr lang="nl-NL" dirty="0" smtClean="0"/>
            </a:br>
            <a:r>
              <a:rPr lang="nl-NL" dirty="0" smtClean="0"/>
              <a:t>&amp; vervolgstappen</a:t>
            </a:r>
            <a:endParaRPr lang="nl-NL" dirty="0"/>
          </a:p>
        </p:txBody>
      </p:sp>
      <p:pic>
        <p:nvPicPr>
          <p:cNvPr id="2050" name="53595696-31B1-4134-BE13-5B115CE56B65" descr="imag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2633" y="124856"/>
            <a:ext cx="1799324" cy="1758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6" descr="Afbeeldingsresultaat voor brainstormsessie"/>
          <p:cNvSpPr>
            <a:spLocks noChangeAspect="1" noChangeArrowheads="1"/>
          </p:cNvSpPr>
          <p:nvPr/>
        </p:nvSpPr>
        <p:spPr bwMode="auto">
          <a:xfrm>
            <a:off x="4455726" y="4246305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6" name="AutoShape 8" descr="Afbeeldingsresultaat voor brainstormsessi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2058" name="Picture 10" descr="Afbeeldingsresultaat voor brainstormsessi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1924" y="2818370"/>
            <a:ext cx="376237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49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729049" y="572190"/>
            <a:ext cx="85632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u="sng" dirty="0">
                <a:solidFill>
                  <a:schemeClr val="accent2"/>
                </a:solidFill>
              </a:rPr>
              <a:t>Onderwerpen </a:t>
            </a:r>
            <a:r>
              <a:rPr lang="nl-NL" u="sng" dirty="0" smtClean="0">
                <a:solidFill>
                  <a:schemeClr val="accent2"/>
                </a:solidFill>
              </a:rPr>
              <a:t>2 november 2016</a:t>
            </a:r>
            <a:r>
              <a:rPr lang="nl-NL" u="sng" dirty="0">
                <a:solidFill>
                  <a:schemeClr val="accent2"/>
                </a:solidFill>
              </a:rPr>
              <a:t/>
            </a:r>
            <a:br>
              <a:rPr lang="nl-NL" u="sng" dirty="0">
                <a:solidFill>
                  <a:schemeClr val="accent2"/>
                </a:solidFill>
              </a:rPr>
            </a:br>
            <a:endParaRPr lang="nl-NL" dirty="0">
              <a:solidFill>
                <a:schemeClr val="accent2"/>
              </a:solidFill>
            </a:endParaRPr>
          </a:p>
        </p:txBody>
      </p:sp>
      <p:sp>
        <p:nvSpPr>
          <p:cNvPr id="4" name="Rechthoek 3"/>
          <p:cNvSpPr/>
          <p:nvPr/>
        </p:nvSpPr>
        <p:spPr>
          <a:xfrm>
            <a:off x="729049" y="1218521"/>
            <a:ext cx="841495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>
                <a:solidFill>
                  <a:schemeClr val="accent2"/>
                </a:solidFill>
              </a:rPr>
              <a:t>Jeugd: </a:t>
            </a:r>
            <a:r>
              <a:rPr lang="nl-NL" dirty="0" smtClean="0">
                <a:solidFill>
                  <a:schemeClr val="tx2"/>
                </a:solidFill>
              </a:rPr>
              <a:t>Betrokkenheid ouders</a:t>
            </a:r>
            <a:endParaRPr lang="nl-NL" dirty="0">
              <a:solidFill>
                <a:schemeClr val="tx2"/>
              </a:solidFill>
            </a:endParaRPr>
          </a:p>
          <a:p>
            <a:r>
              <a:rPr lang="nl-NL" dirty="0">
                <a:solidFill>
                  <a:srgbClr val="0070C0"/>
                </a:solidFill>
              </a:rPr>
              <a:t>Maak een plan </a:t>
            </a:r>
            <a:r>
              <a:rPr lang="nl-NL" dirty="0" smtClean="0">
                <a:solidFill>
                  <a:srgbClr val="0070C0"/>
                </a:solidFill>
              </a:rPr>
              <a:t>om ouders v.d. jeugdleden meer bij de vereniging te betrekken</a:t>
            </a:r>
            <a:endParaRPr lang="nl-NL" dirty="0">
              <a:solidFill>
                <a:srgbClr val="0070C0"/>
              </a:solidFill>
            </a:endParaRPr>
          </a:p>
          <a:p>
            <a:r>
              <a:rPr lang="nl-NL" dirty="0" smtClean="0">
                <a:solidFill>
                  <a:schemeClr val="tx2"/>
                </a:solidFill>
              </a:rPr>
              <a:t>Resultaten: </a:t>
            </a:r>
            <a:endParaRPr lang="nl-NL" dirty="0">
              <a:solidFill>
                <a:schemeClr val="tx2"/>
              </a:solidFill>
            </a:endParaRP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nl-NL" sz="1600" dirty="0" smtClean="0">
                <a:solidFill>
                  <a:schemeClr val="tx2"/>
                </a:solidFill>
              </a:rPr>
              <a:t>Trainersavond georganiseerd aan het begin van het seizoen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nl-NL" sz="1600" dirty="0" smtClean="0">
                <a:solidFill>
                  <a:schemeClr val="tx2"/>
                </a:solidFill>
              </a:rPr>
              <a:t>Coachmap voor de ouders die coachen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l-NL" dirty="0">
              <a:solidFill>
                <a:schemeClr val="tx2"/>
              </a:solidFill>
            </a:endParaRPr>
          </a:p>
          <a:p>
            <a:r>
              <a:rPr lang="nl-NL" dirty="0" smtClean="0">
                <a:solidFill>
                  <a:schemeClr val="accent2"/>
                </a:solidFill>
              </a:rPr>
              <a:t>Jeugd</a:t>
            </a:r>
            <a:r>
              <a:rPr lang="nl-NL" dirty="0" smtClean="0">
                <a:solidFill>
                  <a:schemeClr val="tx2"/>
                </a:solidFill>
              </a:rPr>
              <a:t>: acties</a:t>
            </a:r>
          </a:p>
          <a:p>
            <a:r>
              <a:rPr lang="nl-NL" dirty="0">
                <a:solidFill>
                  <a:srgbClr val="0070C0"/>
                </a:solidFill>
              </a:rPr>
              <a:t>Maak een plan </a:t>
            </a:r>
            <a:r>
              <a:rPr lang="nl-NL" dirty="0" smtClean="0">
                <a:solidFill>
                  <a:srgbClr val="0070C0"/>
                </a:solidFill>
              </a:rPr>
              <a:t>voor een jeugdactie</a:t>
            </a:r>
            <a:endParaRPr lang="nl-NL" dirty="0">
              <a:solidFill>
                <a:srgbClr val="0070C0"/>
              </a:solidFill>
            </a:endParaRPr>
          </a:p>
          <a:p>
            <a:endParaRPr lang="nl-NL" dirty="0" smtClean="0">
              <a:solidFill>
                <a:schemeClr val="tx2"/>
              </a:solidFill>
            </a:endParaRPr>
          </a:p>
          <a:p>
            <a:r>
              <a:rPr lang="nl-NL" dirty="0">
                <a:solidFill>
                  <a:schemeClr val="accent2"/>
                </a:solidFill>
              </a:rPr>
              <a:t>Jeugd</a:t>
            </a:r>
            <a:r>
              <a:rPr lang="nl-NL" dirty="0">
                <a:solidFill>
                  <a:schemeClr val="tx2"/>
                </a:solidFill>
              </a:rPr>
              <a:t>: </a:t>
            </a:r>
            <a:r>
              <a:rPr lang="nl-NL" dirty="0" smtClean="0">
                <a:solidFill>
                  <a:schemeClr val="tx2"/>
                </a:solidFill>
              </a:rPr>
              <a:t>betere doorstroming</a:t>
            </a:r>
            <a:endParaRPr lang="nl-NL" dirty="0">
              <a:solidFill>
                <a:schemeClr val="tx2"/>
              </a:solidFill>
            </a:endParaRPr>
          </a:p>
          <a:p>
            <a:r>
              <a:rPr lang="nl-NL" dirty="0" smtClean="0">
                <a:solidFill>
                  <a:srgbClr val="0070C0"/>
                </a:solidFill>
              </a:rPr>
              <a:t>Bedenk een plan dat zorgt voor meer uitdaging voor de jeugd en dat er voor zorgt dat jeugdleden beter kunnen doorstromen</a:t>
            </a:r>
            <a:endParaRPr lang="nl-NL" dirty="0">
              <a:solidFill>
                <a:srgbClr val="0070C0"/>
              </a:solidFill>
            </a:endParaRPr>
          </a:p>
          <a:p>
            <a:endParaRPr lang="nl-NL" dirty="0">
              <a:solidFill>
                <a:schemeClr val="tx2"/>
              </a:solidFill>
            </a:endParaRPr>
          </a:p>
          <a:p>
            <a:endParaRPr lang="nl-NL" dirty="0">
              <a:solidFill>
                <a:schemeClr val="tx2"/>
              </a:solidFill>
            </a:endParaRPr>
          </a:p>
        </p:txBody>
      </p:sp>
      <p:pic>
        <p:nvPicPr>
          <p:cNvPr id="5" name="53595696-31B1-4134-BE13-5B115CE56B65" descr="imag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9065" y="208329"/>
            <a:ext cx="1799324" cy="1758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460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4294967295"/>
          </p:nvPr>
        </p:nvSpPr>
        <p:spPr>
          <a:xfrm>
            <a:off x="848498" y="617838"/>
            <a:ext cx="7790591" cy="5332155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nl-NL" sz="4500" dirty="0" smtClean="0">
                <a:solidFill>
                  <a:schemeClr val="accent2"/>
                </a:solidFill>
              </a:rPr>
              <a:t>Betrokkenheid</a:t>
            </a:r>
            <a:r>
              <a:rPr lang="nl-NL" sz="5500" dirty="0" smtClean="0">
                <a:solidFill>
                  <a:schemeClr val="tx2"/>
                </a:solidFill>
              </a:rPr>
              <a:t>:</a:t>
            </a:r>
          </a:p>
          <a:p>
            <a:pPr marL="0" indent="0">
              <a:buNone/>
            </a:pPr>
            <a:r>
              <a:rPr lang="nl-NL" sz="4500" dirty="0" smtClean="0">
                <a:solidFill>
                  <a:srgbClr val="0070C0"/>
                </a:solidFill>
              </a:rPr>
              <a:t>Maak een plan hoe we meer gebruik kunnen maken van </a:t>
            </a:r>
            <a:r>
              <a:rPr lang="nl-NL" sz="4500" dirty="0" err="1" smtClean="0">
                <a:solidFill>
                  <a:srgbClr val="0070C0"/>
                </a:solidFill>
              </a:rPr>
              <a:t>social</a:t>
            </a:r>
            <a:r>
              <a:rPr lang="nl-NL" sz="4500" dirty="0" smtClean="0">
                <a:solidFill>
                  <a:srgbClr val="0070C0"/>
                </a:solidFill>
              </a:rPr>
              <a:t> media voor meer betrokkenheid van onze leden bij de vereniging.</a:t>
            </a:r>
          </a:p>
          <a:p>
            <a:pPr marL="0" indent="0">
              <a:buNone/>
            </a:pPr>
            <a:r>
              <a:rPr lang="nl-NL" sz="4500" dirty="0" smtClean="0"/>
              <a:t>Resultaten: </a:t>
            </a:r>
            <a:endParaRPr lang="nl-NL" sz="4500" dirty="0"/>
          </a:p>
          <a:p>
            <a:pPr>
              <a:buFont typeface="Wingdings" panose="05000000000000000000" pitchFamily="2" charset="2"/>
              <a:buChar char="Ø"/>
            </a:pPr>
            <a:r>
              <a:rPr lang="nl-NL" sz="4500" dirty="0" err="1" smtClean="0"/>
              <a:t>Nevobo</a:t>
            </a:r>
            <a:r>
              <a:rPr lang="nl-NL" sz="4500" dirty="0" smtClean="0"/>
              <a:t> app/</a:t>
            </a:r>
            <a:r>
              <a:rPr lang="nl-NL" sz="4500" dirty="0" err="1" smtClean="0"/>
              <a:t>Opm</a:t>
            </a:r>
            <a:r>
              <a:rPr lang="nl-NL" sz="4500" dirty="0" smtClean="0"/>
              <a:t> app/Instagram ?</a:t>
            </a:r>
            <a:endParaRPr lang="nl-NL" sz="4500" dirty="0"/>
          </a:p>
          <a:p>
            <a:pPr>
              <a:buFont typeface="Wingdings" panose="05000000000000000000" pitchFamily="2" charset="2"/>
              <a:buChar char="Ø"/>
            </a:pPr>
            <a:r>
              <a:rPr lang="nl-NL" sz="4500" dirty="0" smtClean="0"/>
              <a:t>Korte wedstrijdverslagen met foto's op facebook</a:t>
            </a:r>
            <a:endParaRPr lang="nl-NL" sz="4500" dirty="0"/>
          </a:p>
          <a:p>
            <a:pPr marL="0" indent="0">
              <a:buNone/>
            </a:pPr>
            <a:endParaRPr lang="nl-NL" sz="45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nl-NL" sz="4500" dirty="0" smtClean="0">
                <a:solidFill>
                  <a:schemeClr val="accent2"/>
                </a:solidFill>
              </a:rPr>
              <a:t>Geld</a:t>
            </a:r>
            <a:r>
              <a:rPr lang="nl-NL" sz="4500" dirty="0" smtClean="0">
                <a:solidFill>
                  <a:schemeClr val="tx2"/>
                </a:solidFill>
              </a:rPr>
              <a:t>: Verkoopactie</a:t>
            </a:r>
          </a:p>
          <a:p>
            <a:pPr marL="0" indent="0">
              <a:buNone/>
            </a:pPr>
            <a:r>
              <a:rPr lang="nl-NL" sz="4500" dirty="0" smtClean="0">
                <a:solidFill>
                  <a:srgbClr val="0070C0"/>
                </a:solidFill>
              </a:rPr>
              <a:t>Maak een plan voor een verkoopactie (deur aan deur)</a:t>
            </a:r>
            <a:endParaRPr lang="nl-NL" sz="45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nl-NL" sz="4500" dirty="0" smtClean="0">
                <a:solidFill>
                  <a:srgbClr val="0070C0"/>
                </a:solidFill>
              </a:rPr>
              <a:t>Zie plan sponsorcommissie</a:t>
            </a:r>
            <a:endParaRPr lang="nl-NL" sz="45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nl-NL" sz="4500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nl-NL" sz="4500" dirty="0" smtClean="0">
                <a:solidFill>
                  <a:schemeClr val="accent2"/>
                </a:solidFill>
              </a:rPr>
              <a:t>Geld</a:t>
            </a:r>
            <a:r>
              <a:rPr lang="nl-NL" sz="4500" dirty="0" smtClean="0">
                <a:solidFill>
                  <a:schemeClr val="tx2"/>
                </a:solidFill>
              </a:rPr>
              <a:t>: scoren voor de club</a:t>
            </a:r>
          </a:p>
          <a:p>
            <a:pPr marL="0" indent="0">
              <a:buNone/>
            </a:pPr>
            <a:r>
              <a:rPr lang="nl-NL" sz="4500" dirty="0" smtClean="0">
                <a:solidFill>
                  <a:srgbClr val="0070C0"/>
                </a:solidFill>
              </a:rPr>
              <a:t>www.scorenvoordeclub.nl</a:t>
            </a:r>
          </a:p>
          <a:p>
            <a:pPr marL="0" indent="0">
              <a:buNone/>
            </a:pPr>
            <a:r>
              <a:rPr lang="nl-NL" sz="4500" dirty="0" smtClean="0">
                <a:solidFill>
                  <a:schemeClr val="accent2"/>
                </a:solidFill>
              </a:rPr>
              <a:t>Geld</a:t>
            </a:r>
            <a:r>
              <a:rPr lang="nl-NL" sz="4500" dirty="0" smtClean="0">
                <a:solidFill>
                  <a:schemeClr val="tx2"/>
                </a:solidFill>
              </a:rPr>
              <a:t>: sponsorclicks</a:t>
            </a:r>
          </a:p>
          <a:p>
            <a:pPr marL="0" indent="0">
              <a:buNone/>
            </a:pPr>
            <a:r>
              <a:rPr lang="nl-NL" sz="4500" dirty="0" smtClean="0">
                <a:solidFill>
                  <a:srgbClr val="0070C0"/>
                </a:solidFill>
              </a:rPr>
              <a:t>Sponsorclicks nieuw leven in blazen</a:t>
            </a:r>
          </a:p>
          <a:p>
            <a:pPr marL="0" indent="0">
              <a:buNone/>
            </a:pPr>
            <a:endParaRPr lang="nl-NL" sz="45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nl-NL" dirty="0">
              <a:solidFill>
                <a:schemeClr val="tx2"/>
              </a:solidFill>
            </a:endParaRPr>
          </a:p>
        </p:txBody>
      </p:sp>
      <p:pic>
        <p:nvPicPr>
          <p:cNvPr id="4" name="53595696-31B1-4134-BE13-5B115CE56B65" descr="imag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9065" y="208329"/>
            <a:ext cx="1799324" cy="1758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37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37118" y="578498"/>
            <a:ext cx="9391947" cy="47708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>
                <a:solidFill>
                  <a:schemeClr val="accent2"/>
                </a:solidFill>
              </a:rPr>
              <a:t>Invullen functies</a:t>
            </a:r>
            <a:r>
              <a:rPr lang="nl-NL" dirty="0" smtClean="0">
                <a:solidFill>
                  <a:schemeClr val="tx2"/>
                </a:solidFill>
              </a:rPr>
              <a:t>:</a:t>
            </a:r>
            <a:r>
              <a:rPr lang="nl-NL" dirty="0" smtClean="0">
                <a:solidFill>
                  <a:schemeClr val="accent2"/>
                </a:solidFill>
              </a:rPr>
              <a:t> </a:t>
            </a:r>
            <a:r>
              <a:rPr lang="nl-NL" dirty="0" smtClean="0">
                <a:solidFill>
                  <a:schemeClr val="tx2"/>
                </a:solidFill>
              </a:rPr>
              <a:t>Zaalwacht</a:t>
            </a:r>
          </a:p>
          <a:p>
            <a:pPr marL="0" indent="0">
              <a:buNone/>
            </a:pPr>
            <a:r>
              <a:rPr lang="nl-NL" dirty="0" smtClean="0">
                <a:solidFill>
                  <a:srgbClr val="0070C0"/>
                </a:solidFill>
              </a:rPr>
              <a:t>Maak een plan voor de zaalwacht</a:t>
            </a:r>
          </a:p>
          <a:p>
            <a:pPr marL="0" indent="0">
              <a:buNone/>
            </a:pPr>
            <a:r>
              <a:rPr lang="nl-NL" dirty="0"/>
              <a:t>Resultaat: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Door Marjan &amp; Maaike georganiseerd (per team)</a:t>
            </a:r>
            <a:endParaRPr lang="nl-NL" dirty="0"/>
          </a:p>
          <a:p>
            <a:pPr marL="0" indent="0">
              <a:buNone/>
            </a:pPr>
            <a:endParaRPr lang="nl-NL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nl-NL" dirty="0" smtClean="0">
                <a:solidFill>
                  <a:schemeClr val="accent2"/>
                </a:solidFill>
              </a:rPr>
              <a:t>Invullen functies</a:t>
            </a:r>
            <a:r>
              <a:rPr lang="nl-NL" dirty="0" smtClean="0">
                <a:solidFill>
                  <a:schemeClr val="tx2"/>
                </a:solidFill>
              </a:rPr>
              <a:t>: Kledingcommissie</a:t>
            </a:r>
          </a:p>
          <a:p>
            <a:pPr marL="0" indent="0">
              <a:buNone/>
            </a:pPr>
            <a:r>
              <a:rPr lang="nl-NL" dirty="0" smtClean="0">
                <a:solidFill>
                  <a:srgbClr val="0070C0"/>
                </a:solidFill>
              </a:rPr>
              <a:t>Maak een plan om de wedstrijdkleding en het materiaal te beheren</a:t>
            </a:r>
          </a:p>
          <a:p>
            <a:pPr marL="0" indent="0">
              <a:buNone/>
            </a:pPr>
            <a:r>
              <a:rPr lang="nl-NL" dirty="0"/>
              <a:t>Resultaat</a:t>
            </a:r>
            <a:r>
              <a:rPr lang="nl-NL" dirty="0" smtClean="0"/>
              <a:t>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Door Gerda invulling aangegeven (extra persoon gewenst)</a:t>
            </a:r>
          </a:p>
          <a:p>
            <a:pPr marL="0" indent="0">
              <a:buNone/>
            </a:pPr>
            <a:endParaRPr lang="nl-NL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nl-NL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nl-NL" dirty="0">
              <a:solidFill>
                <a:schemeClr val="tx2"/>
              </a:solidFill>
            </a:endParaRPr>
          </a:p>
        </p:txBody>
      </p:sp>
      <p:pic>
        <p:nvPicPr>
          <p:cNvPr id="4" name="53595696-31B1-4134-BE13-5B115CE56B65" descr="imag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9065" y="208329"/>
            <a:ext cx="1799324" cy="1758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624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77334" y="453082"/>
            <a:ext cx="8596668" cy="892432"/>
          </a:xfrm>
        </p:spPr>
        <p:txBody>
          <a:bodyPr>
            <a:normAutofit fontScale="90000"/>
          </a:bodyPr>
          <a:lstStyle/>
          <a:p>
            <a:r>
              <a:rPr lang="nl-NL" sz="2000" u="sng" dirty="0" smtClean="0">
                <a:solidFill>
                  <a:schemeClr val="accent2"/>
                </a:solidFill>
              </a:rPr>
              <a:t>Onderwerpen 19 April 2017</a:t>
            </a:r>
            <a:br>
              <a:rPr lang="nl-NL" sz="2000" u="sng" dirty="0" smtClean="0">
                <a:solidFill>
                  <a:schemeClr val="accent2"/>
                </a:solidFill>
              </a:rPr>
            </a:br>
            <a:r>
              <a:rPr lang="nl-NL" sz="2000" dirty="0" smtClean="0">
                <a:solidFill>
                  <a:schemeClr val="accent2"/>
                </a:solidFill>
              </a:rPr>
              <a:t/>
            </a:r>
            <a:br>
              <a:rPr lang="nl-NL" sz="2000" dirty="0" smtClean="0">
                <a:solidFill>
                  <a:schemeClr val="accent2"/>
                </a:solidFill>
              </a:rPr>
            </a:b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>
          <a:xfrm>
            <a:off x="677334" y="1285103"/>
            <a:ext cx="8596668" cy="47562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>
                <a:solidFill>
                  <a:schemeClr val="accent2"/>
                </a:solidFill>
              </a:rPr>
              <a:t>Kledingfonds</a:t>
            </a:r>
            <a:r>
              <a:rPr lang="nl-NL" dirty="0" smtClean="0"/>
              <a:t>:</a:t>
            </a:r>
          </a:p>
          <a:p>
            <a:pPr marL="0" indent="0">
              <a:buNone/>
            </a:pPr>
            <a:r>
              <a:rPr lang="nl-NL" dirty="0" smtClean="0"/>
              <a:t>Resultaten: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Kleding fonds combineren met een hoofdsponsor</a:t>
            </a:r>
            <a:endParaRPr lang="nl-NL" dirty="0"/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Nieuwe shirts &amp; broek seizoen 2018/2019</a:t>
            </a:r>
            <a:endParaRPr lang="nl-NL" dirty="0"/>
          </a:p>
          <a:p>
            <a:pPr marL="0" indent="0">
              <a:buNone/>
            </a:pPr>
            <a:endParaRPr lang="nl-NL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nl-NL" dirty="0" smtClean="0">
                <a:solidFill>
                  <a:schemeClr val="accent2"/>
                </a:solidFill>
              </a:rPr>
              <a:t>Samenwerking andere verenigingen</a:t>
            </a:r>
            <a:r>
              <a:rPr lang="nl-NL" dirty="0" smtClean="0"/>
              <a:t>: </a:t>
            </a:r>
            <a:endParaRPr lang="nl-NL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>
                <a:solidFill>
                  <a:schemeClr val="tx2"/>
                </a:solidFill>
              </a:rPr>
              <a:t>Staan we open voor (vooral in de jeugd) </a:t>
            </a:r>
          </a:p>
          <a:p>
            <a:pPr marL="0" indent="0">
              <a:buNone/>
            </a:pPr>
            <a:endParaRPr lang="nl-NL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nl-NL" dirty="0" smtClean="0">
                <a:solidFill>
                  <a:schemeClr val="accent2"/>
                </a:solidFill>
              </a:rPr>
              <a:t>Opleidingen</a:t>
            </a:r>
            <a:r>
              <a:rPr lang="nl-NL" dirty="0" smtClean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>
                <a:solidFill>
                  <a:schemeClr val="tx2"/>
                </a:solidFill>
              </a:rPr>
              <a:t>Opleiden scheidsrechters, succesvolle scheidsrechteravond met Jurgen</a:t>
            </a:r>
          </a:p>
          <a:p>
            <a:pPr marL="0" indent="0">
              <a:buNone/>
            </a:pPr>
            <a:r>
              <a:rPr lang="nl-NL" dirty="0">
                <a:solidFill>
                  <a:schemeClr val="tx2"/>
                </a:solidFill>
              </a:rPr>
              <a:t> </a:t>
            </a:r>
            <a:r>
              <a:rPr lang="nl-NL" dirty="0" smtClean="0">
                <a:solidFill>
                  <a:schemeClr val="tx2"/>
                </a:solidFill>
              </a:rPr>
              <a:t>    en in Januari nog een keer 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>
                <a:solidFill>
                  <a:schemeClr val="tx2"/>
                </a:solidFill>
              </a:rPr>
              <a:t>Trainers opleiding geïnventariseerd</a:t>
            </a:r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2050" name="53595696-31B1-4134-BE13-5B115CE56B65" descr="imag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2633" y="124856"/>
            <a:ext cx="1799324" cy="1758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217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6"/>
          <p:cNvSpPr>
            <a:spLocks noGrp="1"/>
          </p:cNvSpPr>
          <p:nvPr>
            <p:ph idx="4294967295"/>
          </p:nvPr>
        </p:nvSpPr>
        <p:spPr>
          <a:xfrm>
            <a:off x="634482" y="578498"/>
            <a:ext cx="7961831" cy="54635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>
                <a:solidFill>
                  <a:schemeClr val="accent2"/>
                </a:solidFill>
              </a:rPr>
              <a:t>Verenigingsgevoel</a:t>
            </a:r>
            <a:r>
              <a:rPr lang="nl-NL" dirty="0" smtClean="0"/>
              <a:t>:</a:t>
            </a:r>
          </a:p>
          <a:p>
            <a:pPr marL="0" indent="0">
              <a:buNone/>
            </a:pPr>
            <a:r>
              <a:rPr lang="nl-NL" dirty="0" smtClean="0"/>
              <a:t>Resultaten: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>
                <a:solidFill>
                  <a:schemeClr val="tx2"/>
                </a:solidFill>
              </a:rPr>
              <a:t>Lustrumfeest 14 april 2017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>
                <a:solidFill>
                  <a:schemeClr val="tx2"/>
                </a:solidFill>
              </a:rPr>
              <a:t>Per team een contactpersoon voor de activiteiten commissie (coördinatie Sanne)</a:t>
            </a:r>
          </a:p>
          <a:p>
            <a:pPr marL="0" indent="0">
              <a:buNone/>
            </a:pPr>
            <a:endParaRPr lang="nl-NL" dirty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nl-NL" dirty="0" smtClean="0"/>
              <a:t>Jaaragenda</a:t>
            </a:r>
          </a:p>
          <a:p>
            <a:endParaRPr lang="nl-NL" dirty="0"/>
          </a:p>
        </p:txBody>
      </p:sp>
      <p:pic>
        <p:nvPicPr>
          <p:cNvPr id="2050" name="53595696-31B1-4134-BE13-5B115CE56B65" descr="imag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2633" y="124856"/>
            <a:ext cx="1799324" cy="1758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131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ijdelijke aanduiding voor inhoud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70184344"/>
              </p:ext>
            </p:extLst>
          </p:nvPr>
        </p:nvGraphicFramePr>
        <p:xfrm>
          <a:off x="1380931" y="382552"/>
          <a:ext cx="5066522" cy="6414377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754958"/>
                <a:gridCol w="1778301"/>
                <a:gridCol w="1546470"/>
                <a:gridCol w="986793"/>
              </a:tblGrid>
              <a:tr h="155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6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 </a:t>
                      </a:r>
                      <a:endParaRPr lang="nl-NL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6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Jaarlijks terugkerend</a:t>
                      </a:r>
                      <a:endParaRPr lang="nl-NL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6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 </a:t>
                      </a:r>
                      <a:endParaRPr lang="nl-NL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6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incidenteel</a:t>
                      </a:r>
                      <a:endParaRPr lang="nl-NL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</a:tr>
              <a:tr h="155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b="1" dirty="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 </a:t>
                      </a:r>
                      <a:endParaRPr lang="nl-N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vereniging</a:t>
                      </a:r>
                      <a:endParaRPr lang="nl-N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bestuur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 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3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augustus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Netflits beschikbaarheid zalen</a:t>
                      </a:r>
                      <a:endParaRPr lang="nl-N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i="1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Indien mogelijk/nodig:</a:t>
                      </a:r>
                      <a:br>
                        <a:rPr lang="nl-NL" sz="1000" i="1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</a:br>
                      <a:r>
                        <a:rPr lang="nl-NL" sz="1000" i="1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Vergaderen 16 augustus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 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september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 </a:t>
                      </a:r>
                      <a:endParaRPr lang="nl-N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 </a:t>
                      </a:r>
                      <a:endParaRPr lang="nl-N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i="1" dirty="0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Vergaderen 27 september ( Sponsorcommissie)</a:t>
                      </a:r>
                      <a:endParaRPr lang="nl-N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 </a:t>
                      </a:r>
                      <a:endParaRPr lang="nl-N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 </a:t>
                      </a:r>
                      <a:endParaRPr lang="nl-N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oktober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1000">
                          <a:solidFill>
                            <a:srgbClr val="4F81BD"/>
                          </a:solidFill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ALV (verenigingsavond) 18 oktober 2018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 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i="1" dirty="0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Vergaderen 4 oktober</a:t>
                      </a:r>
                      <a:endParaRPr lang="nl-N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Trainersavond bijwonen met TC voor strategie</a:t>
                      </a:r>
                      <a:endParaRPr lang="nl-N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 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november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Sinterklaas viering CMV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Jaarrekening</a:t>
                      </a:r>
                      <a:endParaRPr lang="nl-N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Jaarverslag </a:t>
                      </a:r>
                      <a:endParaRPr lang="nl-N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i="1" dirty="0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Vergaderen 15 november</a:t>
                      </a:r>
                      <a:endParaRPr lang="nl-N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 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3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december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Kersttoernooi leden 29 december (evt met actie)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i="1" dirty="0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Vergaderen 6 december</a:t>
                      </a:r>
                      <a:endParaRPr lang="nl-N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 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3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januari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 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i="1" dirty="0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Vergaderen 10 januari</a:t>
                      </a:r>
                      <a:endParaRPr lang="nl-N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TC?</a:t>
                      </a:r>
                      <a:endParaRPr lang="nl-N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 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3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februari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Inventarisatie leden door TC 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Netflits  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1000" i="1" dirty="0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Vergaderen 7 februari</a:t>
                      </a:r>
                      <a:endParaRPr lang="nl-N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 </a:t>
                      </a:r>
                      <a:endParaRPr lang="nl-N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 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4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maart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Evaluatie TC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Commissies indienen begroting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Spokentocht ?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Netflits  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1000" i="1" dirty="0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Vergaderen7 maart (TC, teamindeling)</a:t>
                      </a:r>
                      <a:endParaRPr lang="nl-N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 </a:t>
                      </a:r>
                      <a:endParaRPr lang="nl-N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Uitnodigen BBQ </a:t>
                      </a:r>
                      <a:endParaRPr lang="nl-N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 </a:t>
                      </a:r>
                      <a:endParaRPr lang="nl-N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i="1" dirty="0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 </a:t>
                      </a:r>
                      <a:endParaRPr lang="nl-N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 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april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4F81BD"/>
                          </a:solidFill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Verenigingsavond 25 april 2018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Netflits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Laatste speeldag party 14 april  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i="1" dirty="0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Vergaderen 4 april</a:t>
                      </a:r>
                      <a:endParaRPr lang="nl-N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 </a:t>
                      </a:r>
                      <a:endParaRPr lang="nl-N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TC: kampioenschap?</a:t>
                      </a:r>
                      <a:endParaRPr lang="nl-N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 </a:t>
                      </a:r>
                      <a:endParaRPr lang="nl-N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 </a:t>
                      </a:r>
                      <a:endParaRPr lang="nl-N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mei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Teamindeling + trainers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 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Vrijwilligers BBQ 26 mei 2018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i="1" dirty="0">
                          <a:solidFill>
                            <a:srgbClr val="C0504D"/>
                          </a:solidFill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Vergaderen 16 mei</a:t>
                      </a:r>
                      <a:endParaRPr lang="nl-N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Begroting</a:t>
                      </a:r>
                      <a:endParaRPr lang="nl-N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Jaarplan</a:t>
                      </a:r>
                      <a:endParaRPr lang="nl-N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 </a:t>
                      </a:r>
                      <a:endParaRPr lang="nl-N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 </a:t>
                      </a:r>
                      <a:endParaRPr lang="nl-N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juni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minikamp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 </a:t>
                      </a:r>
                      <a:endParaRPr lang="nl-N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 </a:t>
                      </a:r>
                      <a:endParaRPr lang="nl-N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b="1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juli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 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 </a:t>
                      </a:r>
                      <a:endParaRPr lang="nl-N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000" dirty="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 </a:t>
                      </a:r>
                      <a:endParaRPr lang="nl-N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5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600" b="1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 </a:t>
                      </a:r>
                      <a:endParaRPr lang="nl-NL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60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 </a:t>
                      </a:r>
                      <a:endParaRPr lang="nl-NL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60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 </a:t>
                      </a:r>
                      <a:endParaRPr lang="nl-NL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600" dirty="0">
                          <a:effectLst/>
                          <a:latin typeface="Arial" panose="020B0604020202020204" pitchFamily="34" charset="0"/>
                          <a:ea typeface="MS MinNew Roman"/>
                          <a:cs typeface="Times New Roman" panose="02020603050405020304" pitchFamily="18" charset="0"/>
                        </a:rPr>
                        <a:t> </a:t>
                      </a:r>
                      <a:endParaRPr lang="nl-NL" sz="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18" marR="3731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-17621"/>
            <a:ext cx="184731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nl-NL" altLang="nl-N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24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304</TotalTime>
  <Words>392</Words>
  <Application>Microsoft Office PowerPoint</Application>
  <PresentationFormat>Breedbeeld</PresentationFormat>
  <Paragraphs>142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5" baseType="lpstr">
      <vt:lpstr>Arial</vt:lpstr>
      <vt:lpstr>Calibri</vt:lpstr>
      <vt:lpstr>MS MinNew Roman</vt:lpstr>
      <vt:lpstr>Times New Roman</vt:lpstr>
      <vt:lpstr>Trebuchet MS</vt:lpstr>
      <vt:lpstr>Wingdings</vt:lpstr>
      <vt:lpstr>Wingdings 3</vt:lpstr>
      <vt:lpstr>Facet</vt:lpstr>
      <vt:lpstr>Evaluatie Brainstorm avonden  &amp; vervolgstappen</vt:lpstr>
      <vt:lpstr>PowerPoint-presentatie</vt:lpstr>
      <vt:lpstr>PowerPoint-presentatie</vt:lpstr>
      <vt:lpstr>PowerPoint-presentatie</vt:lpstr>
      <vt:lpstr>Onderwerpen 19 April 2017   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Dave Busstra</dc:creator>
  <cp:lastModifiedBy>Ilse Tolsma</cp:lastModifiedBy>
  <cp:revision>28</cp:revision>
  <cp:lastPrinted>2017-10-12T15:14:22Z</cp:lastPrinted>
  <dcterms:created xsi:type="dcterms:W3CDTF">2017-10-10T10:29:05Z</dcterms:created>
  <dcterms:modified xsi:type="dcterms:W3CDTF">2017-11-26T20:17:42Z</dcterms:modified>
</cp:coreProperties>
</file>